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3" r:id="rId10"/>
    <p:sldId id="265" r:id="rId11"/>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9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A41024C-A7F6-401C-A073-A26226CC0824}" type="datetimeFigureOut">
              <a:rPr lang="es-CO" smtClean="0"/>
              <a:t>15/03/2012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BBBDC7B-1FBB-40EC-8F48-1CCF23B6E7C3}"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A41024C-A7F6-401C-A073-A26226CC0824}" type="datetimeFigureOut">
              <a:rPr lang="es-CO" smtClean="0"/>
              <a:t>15/03/2012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BBBDC7B-1FBB-40EC-8F48-1CCF23B6E7C3}"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A41024C-A7F6-401C-A073-A26226CC0824}" type="datetimeFigureOut">
              <a:rPr lang="es-CO" smtClean="0"/>
              <a:t>15/03/2012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BBBDC7B-1FBB-40EC-8F48-1CCF23B6E7C3}"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A41024C-A7F6-401C-A073-A26226CC0824}" type="datetimeFigureOut">
              <a:rPr lang="es-CO" smtClean="0"/>
              <a:t>15/03/2012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BBBDC7B-1FBB-40EC-8F48-1CCF23B6E7C3}"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mtClean="0"/>
              <a:t>Haga clic para modificar el estilo de título del patrón</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s-ES" smtClean="0"/>
              <a:t>Haga clic para modificar el estilo de texto del patrón</a:t>
            </a:r>
          </a:p>
        </p:txBody>
      </p:sp>
      <p:sp>
        <p:nvSpPr>
          <p:cNvPr id="4" name="Date Placeholder 3"/>
          <p:cNvSpPr>
            <a:spLocks noGrp="1"/>
          </p:cNvSpPr>
          <p:nvPr>
            <p:ph type="dt" sz="half" idx="10"/>
          </p:nvPr>
        </p:nvSpPr>
        <p:spPr/>
        <p:txBody>
          <a:bodyPr/>
          <a:lstStyle/>
          <a:p>
            <a:fld id="{5A41024C-A7F6-401C-A073-A26226CC0824}" type="datetimeFigureOut">
              <a:rPr lang="es-CO" smtClean="0"/>
              <a:t>15/03/2012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BBBDC7B-1FBB-40EC-8F48-1CCF23B6E7C3}"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A41024C-A7F6-401C-A073-A26226CC0824}" type="datetimeFigureOut">
              <a:rPr lang="es-CO" smtClean="0"/>
              <a:t>15/03/2012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EBBBDC7B-1FBB-40EC-8F48-1CCF23B6E7C3}" type="slidenum">
              <a:rPr lang="es-CO" smtClean="0"/>
              <a:t>‹Nº›</a:t>
            </a:fld>
            <a:endParaRPr lang="es-CO"/>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s-ES" smtClean="0"/>
              <a:t>Haga clic para modificar el estilo de texto del patrón</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s-ES" smtClean="0"/>
              <a:t>Haga clic para modificar el estilo de texto del patrón</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A41024C-A7F6-401C-A073-A26226CC0824}" type="datetimeFigureOut">
              <a:rPr lang="es-CO" smtClean="0"/>
              <a:t>15/03/2012</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EBBBDC7B-1FBB-40EC-8F48-1CCF23B6E7C3}"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5A41024C-A7F6-401C-A073-A26226CC0824}" type="datetimeFigureOut">
              <a:rPr lang="es-CO" smtClean="0"/>
              <a:t>15/03/2012</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EBBBDC7B-1FBB-40EC-8F48-1CCF23B6E7C3}"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41024C-A7F6-401C-A073-A26226CC0824}" type="datetimeFigureOut">
              <a:rPr lang="es-CO" smtClean="0"/>
              <a:t>15/03/2012</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EBBBDC7B-1FBB-40EC-8F48-1CCF23B6E7C3}"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mtClean="0"/>
              <a:t>Haga clic para modificar el estilo de título del patrón</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s-ES" smtClean="0"/>
              <a:t>Haga clic para modificar el estilo de texto del patrón</a:t>
            </a:r>
          </a:p>
        </p:txBody>
      </p:sp>
      <p:sp>
        <p:nvSpPr>
          <p:cNvPr id="5" name="Date Placeholder 4"/>
          <p:cNvSpPr>
            <a:spLocks noGrp="1"/>
          </p:cNvSpPr>
          <p:nvPr>
            <p:ph type="dt" sz="half" idx="10"/>
          </p:nvPr>
        </p:nvSpPr>
        <p:spPr/>
        <p:txBody>
          <a:bodyPr/>
          <a:lstStyle/>
          <a:p>
            <a:fld id="{5A41024C-A7F6-401C-A073-A26226CC0824}" type="datetimeFigureOut">
              <a:rPr lang="es-CO" smtClean="0"/>
              <a:t>15/03/2012</a:t>
            </a:fld>
            <a:endParaRPr lang="es-CO"/>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s-CO"/>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EBBBDC7B-1FBB-40EC-8F48-1CCF23B6E7C3}"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s-ES" smtClean="0"/>
              <a:t>Haga clic en el icono para agregar una imagen</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A41024C-A7F6-401C-A073-A26226CC0824}" type="datetimeFigureOut">
              <a:rPr lang="es-CO" smtClean="0"/>
              <a:t>15/03/2012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EBBBDC7B-1FBB-40EC-8F48-1CCF23B6E7C3}"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5A41024C-A7F6-401C-A073-A26226CC0824}" type="datetimeFigureOut">
              <a:rPr lang="es-CO" smtClean="0"/>
              <a:t>15/03/2012</a:t>
            </a:fld>
            <a:endParaRPr lang="es-CO"/>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s-CO"/>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EBBBDC7B-1FBB-40EC-8F48-1CCF23B6E7C3}"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331640" y="908720"/>
            <a:ext cx="6605847" cy="923330"/>
          </a:xfrm>
          <a:prstGeom prst="rect">
            <a:avLst/>
          </a:prstGeom>
          <a:noFill/>
        </p:spPr>
        <p:txBody>
          <a:bodyPr wrap="none" lIns="91440" tIns="45720" rIns="91440" bIns="45720">
            <a:spAutoFit/>
          </a:bodyPr>
          <a:lstStyle/>
          <a:p>
            <a:pPr algn="ctr"/>
            <a:r>
              <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t>
            </a: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indy </a:t>
            </a:r>
            <a:r>
              <a:rPr lang="es-E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Carolina</a:t>
            </a: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Asprilla</a:t>
            </a:r>
          </a:p>
        </p:txBody>
      </p:sp>
      <p:sp>
        <p:nvSpPr>
          <p:cNvPr id="6" name="5 Rectángulo"/>
          <p:cNvSpPr/>
          <p:nvPr/>
        </p:nvSpPr>
        <p:spPr>
          <a:xfrm>
            <a:off x="1619672" y="3857327"/>
            <a:ext cx="5692071" cy="923330"/>
          </a:xfrm>
          <a:prstGeom prst="rect">
            <a:avLst/>
          </a:prstGeom>
          <a:noFill/>
        </p:spPr>
        <p:txBody>
          <a:bodyPr wrap="none" lIns="91440" tIns="45720" rIns="91440" bIns="45720">
            <a:spAutoFit/>
          </a:bodyPr>
          <a:lstStyle/>
          <a:p>
            <a:pPr algn="ctr"/>
            <a:r>
              <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t>
            </a:r>
            <a:r>
              <a:rPr lang="es-E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odelo Relacional </a:t>
            </a:r>
            <a:endParaRPr lang="es-E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6 Rectángulo"/>
          <p:cNvSpPr/>
          <p:nvPr/>
        </p:nvSpPr>
        <p:spPr>
          <a:xfrm>
            <a:off x="1484123" y="2046467"/>
            <a:ext cx="5963172" cy="923330"/>
          </a:xfrm>
          <a:prstGeom prst="rect">
            <a:avLst/>
          </a:prstGeom>
          <a:noFill/>
        </p:spPr>
        <p:txBody>
          <a:bodyPr wrap="none" lIns="91440" tIns="45720" rIns="91440" bIns="45720">
            <a:spAutoFit/>
          </a:bodyPr>
          <a:lstStyle/>
          <a:p>
            <a:pPr algn="ctr"/>
            <a:r>
              <a:rPr lang="es-E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José </a:t>
            </a:r>
            <a:r>
              <a:rPr lang="es-ES" sz="5400" dirty="0">
                <a:ln w="10160">
                  <a:solidFill>
                    <a:schemeClr val="accent1"/>
                  </a:solidFill>
                  <a:prstDash val="solid"/>
                </a:ln>
                <a:solidFill>
                  <a:srgbClr val="FFFFFF"/>
                </a:solidFill>
                <a:effectLst>
                  <a:outerShdw blurRad="38100" dist="32000" dir="5400000" algn="tl">
                    <a:srgbClr val="000000">
                      <a:alpha val="30000"/>
                    </a:srgbClr>
                  </a:outerShdw>
                </a:effectLst>
              </a:rPr>
              <a:t>C</a:t>
            </a:r>
            <a:r>
              <a:rPr lang="es-ES" sz="5400" dirty="0" smtClean="0">
                <a:ln w="10160">
                  <a:solidFill>
                    <a:schemeClr val="accent1"/>
                  </a:solidFill>
                  <a:prstDash val="solid"/>
                </a:ln>
                <a:solidFill>
                  <a:srgbClr val="FFFFFF"/>
                </a:solidFill>
                <a:effectLst>
                  <a:outerShdw blurRad="38100" dist="32000" dir="5400000" algn="tl">
                    <a:srgbClr val="000000">
                      <a:alpha val="30000"/>
                    </a:srgbClr>
                  </a:outerShdw>
                </a:effectLst>
              </a:rPr>
              <a:t>ustodio</a:t>
            </a:r>
            <a:r>
              <a:rPr lang="es-E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a:t>
            </a:r>
            <a:r>
              <a:rPr lang="es-E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orres</a:t>
            </a:r>
            <a:endParaRPr lang="es-E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290814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rot="476504">
            <a:off x="462732" y="3089704"/>
            <a:ext cx="8352928" cy="1477328"/>
          </a:xfrm>
          <a:prstGeom prst="rect">
            <a:avLst/>
          </a:prstGeom>
        </p:spPr>
        <p:txBody>
          <a:bodyPr wrap="square">
            <a:spAutoFit/>
          </a:bodyPr>
          <a:lstStyle/>
          <a:p>
            <a:r>
              <a:rPr lang="es-ES" dirty="0"/>
              <a:t>Se utilizan para describir datos en los niveles conceptual y físico. Estos modelos utilizan registros e instancias para representar la realidad, así como las relaciones que existen entre estos registros (ligas) o apuntadores. A diferencia de los modelos de datos basados en objetos, se usan para especificar la estructura </a:t>
            </a:r>
            <a:r>
              <a:rPr lang="es-ES" dirty="0">
                <a:latin typeface="Calibri" pitchFamily="34" charset="0"/>
              </a:rPr>
              <a:t>lógica</a:t>
            </a:r>
            <a:r>
              <a:rPr lang="es-ES" dirty="0"/>
              <a:t> global de la base de datos y para proporcionar una descripción a nivel más alto de la implementación.</a:t>
            </a:r>
            <a:endParaRPr lang="es-CO" dirty="0"/>
          </a:p>
        </p:txBody>
      </p:sp>
      <p:sp>
        <p:nvSpPr>
          <p:cNvPr id="3" name="2 Rectángulo"/>
          <p:cNvSpPr/>
          <p:nvPr/>
        </p:nvSpPr>
        <p:spPr>
          <a:xfrm rot="554950">
            <a:off x="1383433" y="725898"/>
            <a:ext cx="6511526" cy="1754326"/>
          </a:xfrm>
          <a:prstGeom prst="rect">
            <a:avLst/>
          </a:prstGeom>
          <a:noFill/>
        </p:spPr>
        <p:txBody>
          <a:bodyPr wrap="none" lIns="91440" tIns="45720" rIns="91440" bIns="45720">
            <a:spAutoFit/>
          </a:bodyPr>
          <a:lstStyle/>
          <a:p>
            <a:pPr algn="ctr"/>
            <a:r>
              <a:rPr lang="es-ES" sz="54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Modelo lógico basado</a:t>
            </a:r>
          </a:p>
          <a:p>
            <a:pPr algn="ctr"/>
            <a:r>
              <a:rPr lang="es-ES" sz="54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en registro</a:t>
            </a:r>
            <a:endParaRPr lang="es-ES"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5" name="4 Rectángulo"/>
          <p:cNvSpPr/>
          <p:nvPr/>
        </p:nvSpPr>
        <p:spPr>
          <a:xfrm>
            <a:off x="2195736" y="5321659"/>
            <a:ext cx="4148211" cy="923330"/>
          </a:xfrm>
          <a:prstGeom prst="rect">
            <a:avLst/>
          </a:prstGeom>
          <a:noFill/>
        </p:spPr>
        <p:txBody>
          <a:bodyPr wrap="square" lIns="91440" tIns="45720" rIns="91440" bIns="45720">
            <a:spAutoFit/>
          </a:bodyPr>
          <a:lstStyle/>
          <a:p>
            <a:pPr algn="ctr"/>
            <a:r>
              <a:rPr lang="es-E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gracias</a:t>
            </a:r>
            <a:endParaRPr lang="es-CO"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8958001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539552" y="2420887"/>
            <a:ext cx="8244408" cy="2954655"/>
          </a:xfrm>
          <a:prstGeom prst="rect">
            <a:avLst/>
          </a:prstGeom>
        </p:spPr>
        <p:txBody>
          <a:bodyPr wrap="square">
            <a:spAutoFit/>
          </a:bodyPr>
          <a:lstStyle/>
          <a:p>
            <a:r>
              <a:rPr lang="es-CO" i="1" dirty="0"/>
              <a:t> </a:t>
            </a:r>
            <a:endParaRPr lang="es-CO" dirty="0"/>
          </a:p>
          <a:p>
            <a:r>
              <a:rPr lang="es-CO" sz="2400" i="1" dirty="0"/>
              <a:t>Las bases de datos relacionales son el tipo de bases de datos actualmente más </a:t>
            </a:r>
            <a:r>
              <a:rPr lang="es-CO" sz="2400" i="1" dirty="0" smtClean="0"/>
              <a:t>transmitidas. </a:t>
            </a:r>
            <a:r>
              <a:rPr lang="es-CO" sz="2400" i="1" dirty="0"/>
              <a:t>Los motivos de este éxito son fundamentalmente dos:</a:t>
            </a:r>
            <a:endParaRPr lang="es-CO" sz="2400" dirty="0"/>
          </a:p>
          <a:p>
            <a:r>
              <a:rPr lang="es-CO" sz="2400" i="1" dirty="0"/>
              <a:t> </a:t>
            </a:r>
            <a:endParaRPr lang="es-CO" sz="2400" dirty="0" smtClean="0"/>
          </a:p>
          <a:p>
            <a:r>
              <a:rPr lang="es-CO" sz="2400" i="1" dirty="0" smtClean="0"/>
              <a:t>Ofrecen </a:t>
            </a:r>
            <a:r>
              <a:rPr lang="es-CO" sz="2400" i="1" dirty="0"/>
              <a:t>sistemas simples y eficaces para representar y manipular los datos.</a:t>
            </a:r>
            <a:endParaRPr lang="es-CO" sz="2400" dirty="0"/>
          </a:p>
          <a:p>
            <a:r>
              <a:rPr lang="es-CO" sz="2400" i="1" dirty="0"/>
              <a:t>Se basan en un modelo, el relacional, con sólidas bases teóricas.</a:t>
            </a:r>
            <a:endParaRPr lang="es-CO" sz="2400" dirty="0"/>
          </a:p>
        </p:txBody>
      </p:sp>
      <p:sp>
        <p:nvSpPr>
          <p:cNvPr id="6" name="5 Rectángulo"/>
          <p:cNvSpPr/>
          <p:nvPr/>
        </p:nvSpPr>
        <p:spPr>
          <a:xfrm>
            <a:off x="1236779" y="1052736"/>
            <a:ext cx="6561925"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Modelo </a:t>
            </a:r>
            <a:r>
              <a:rPr lang="es-E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relacional</a:t>
            </a:r>
            <a:endParaRPr lang="es-E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2851260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12482" y="875762"/>
            <a:ext cx="7848872" cy="1477328"/>
          </a:xfrm>
          <a:prstGeom prst="rect">
            <a:avLst/>
          </a:prstGeom>
        </p:spPr>
        <p:txBody>
          <a:bodyPr wrap="square">
            <a:spAutoFit/>
          </a:bodyPr>
          <a:lstStyle/>
          <a:p>
            <a:r>
              <a:rPr lang="es-CO" i="1" dirty="0"/>
              <a:t>La estructura fundamental del modelo relacional es precisamente esa, "relación", es decir una tabla bidimensional constituida por líneas </a:t>
            </a:r>
            <a:r>
              <a:rPr lang="es-CO" i="1" dirty="0" smtClean="0"/>
              <a:t>y columnas. Las </a:t>
            </a:r>
            <a:r>
              <a:rPr lang="es-CO" i="1" dirty="0"/>
              <a:t>relaciones representan las entidades que se consideran interesantes en la base de datos. Cada instancia de la entidad encontrará sitio en una tupla de la relación, mientras que los atributos de la relación representarán las propiedades de la entidad. </a:t>
            </a:r>
            <a:endParaRPr lang="es-CO" dirty="0"/>
          </a:p>
        </p:txBody>
      </p:sp>
      <p:sp>
        <p:nvSpPr>
          <p:cNvPr id="3" name="2 Rectángulo"/>
          <p:cNvSpPr/>
          <p:nvPr/>
        </p:nvSpPr>
        <p:spPr>
          <a:xfrm>
            <a:off x="899592" y="3429000"/>
            <a:ext cx="6552728" cy="1200329"/>
          </a:xfrm>
          <a:prstGeom prst="rect">
            <a:avLst/>
          </a:prstGeom>
        </p:spPr>
        <p:txBody>
          <a:bodyPr wrap="square">
            <a:spAutoFit/>
          </a:bodyPr>
          <a:lstStyle/>
          <a:p>
            <a:r>
              <a:rPr lang="es-CO" b="1" dirty="0"/>
              <a:t>Por ejemplo, si en la base de datos se tienen que representar personas, se podrá definir una relación llamada "Personas", cuyos atributos describen las características de las personas. Cada </a:t>
            </a:r>
            <a:r>
              <a:rPr lang="es-CO" b="1" dirty="0" smtClean="0"/>
              <a:t>línea </a:t>
            </a:r>
            <a:r>
              <a:rPr lang="es-CO" b="1" dirty="0" smtClean="0"/>
              <a:t>de </a:t>
            </a:r>
            <a:r>
              <a:rPr lang="es-CO" b="1" dirty="0"/>
              <a:t>la relación "Personas" representará una persona concreta.</a:t>
            </a:r>
          </a:p>
        </p:txBody>
      </p:sp>
    </p:spTree>
    <p:extLst>
      <p:ext uri="{BB962C8B-B14F-4D97-AF65-F5344CB8AC3E}">
        <p14:creationId xmlns:p14="http://schemas.microsoft.com/office/powerpoint/2010/main" val="29253822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60379" y="836712"/>
            <a:ext cx="6640023"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Modelo jerárquico</a:t>
            </a:r>
            <a:endParaRPr lang="es-E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3 Rectángulo"/>
          <p:cNvSpPr/>
          <p:nvPr/>
        </p:nvSpPr>
        <p:spPr>
          <a:xfrm>
            <a:off x="1533428" y="4005064"/>
            <a:ext cx="5034392"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Modelo de red</a:t>
            </a:r>
            <a:endParaRPr lang="es-E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4 Rectángulo"/>
          <p:cNvSpPr/>
          <p:nvPr/>
        </p:nvSpPr>
        <p:spPr>
          <a:xfrm>
            <a:off x="1187624" y="2046072"/>
            <a:ext cx="6768752" cy="1754326"/>
          </a:xfrm>
          <a:prstGeom prst="rect">
            <a:avLst/>
          </a:prstGeom>
        </p:spPr>
        <p:txBody>
          <a:bodyPr wrap="square">
            <a:spAutoFit/>
          </a:bodyPr>
          <a:lstStyle/>
          <a:p>
            <a:r>
              <a:rPr lang="es-ES" dirty="0">
                <a:latin typeface="Calibri" pitchFamily="34" charset="0"/>
              </a:rPr>
              <a:t>Un modelo de datos jerárquico es un modelo de datos en el cual los datos son organizados en una estructura parecida a un árbol. La estructura permite a la información que repite y usa relaciones padre/Hijo: cada padre puede tener muchos hijos pero cada hijo sólo tiene un padre. Todos los atributos de un registro específico son catalogados bajo un tipo de entidad.</a:t>
            </a:r>
            <a:endParaRPr lang="es-CO" dirty="0">
              <a:latin typeface="Calibri" pitchFamily="34" charset="0"/>
            </a:endParaRPr>
          </a:p>
        </p:txBody>
      </p:sp>
      <p:sp>
        <p:nvSpPr>
          <p:cNvPr id="6" name="5 Rectángulo"/>
          <p:cNvSpPr/>
          <p:nvPr/>
        </p:nvSpPr>
        <p:spPr>
          <a:xfrm>
            <a:off x="1533428" y="5181979"/>
            <a:ext cx="4572000" cy="923330"/>
          </a:xfrm>
          <a:prstGeom prst="rect">
            <a:avLst/>
          </a:prstGeom>
        </p:spPr>
        <p:txBody>
          <a:bodyPr>
            <a:spAutoFit/>
          </a:bodyPr>
          <a:lstStyle/>
          <a:p>
            <a:r>
              <a:rPr lang="es-ES" dirty="0">
                <a:latin typeface="Calibri" pitchFamily="34" charset="0"/>
              </a:rPr>
              <a:t>El modelo de red es un Modelo de base de datos concebido como un modo flexible de representar objetos y su relación</a:t>
            </a:r>
            <a:endParaRPr lang="es-CO" dirty="0">
              <a:latin typeface="Calibri" pitchFamily="34" charset="0"/>
            </a:endParaRPr>
          </a:p>
        </p:txBody>
      </p:sp>
    </p:spTree>
    <p:extLst>
      <p:ext uri="{BB962C8B-B14F-4D97-AF65-F5344CB8AC3E}">
        <p14:creationId xmlns:p14="http://schemas.microsoft.com/office/powerpoint/2010/main" val="31126471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339883" y="897569"/>
            <a:ext cx="6640023"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Modelo jerárquico</a:t>
            </a:r>
            <a:endParaRPr lang="es-E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3 Rectángulo"/>
          <p:cNvSpPr/>
          <p:nvPr/>
        </p:nvSpPr>
        <p:spPr>
          <a:xfrm>
            <a:off x="1619672" y="3828969"/>
            <a:ext cx="5034392"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Modelo de red</a:t>
            </a:r>
            <a:endParaRPr lang="es-E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4 Rectángulo"/>
          <p:cNvSpPr/>
          <p:nvPr/>
        </p:nvSpPr>
        <p:spPr>
          <a:xfrm>
            <a:off x="3868198" y="2564904"/>
            <a:ext cx="1063841" cy="584775"/>
          </a:xfrm>
          <a:prstGeom prst="rect">
            <a:avLst/>
          </a:prstGeom>
          <a:noFill/>
        </p:spPr>
        <p:txBody>
          <a:bodyPr wrap="square" lIns="91440" tIns="45720" rIns="91440" bIns="45720">
            <a:spAutoFit/>
          </a:bodyPr>
          <a:lstStyle/>
          <a:p>
            <a:pPr algn="ctr"/>
            <a:r>
              <a:rPr lang="es-ES"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Vs.</a:t>
            </a:r>
            <a:endParaRPr lang="es-ES" sz="3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4880025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980728"/>
            <a:ext cx="8064896" cy="4893647"/>
          </a:xfrm>
          <a:prstGeom prst="rect">
            <a:avLst/>
          </a:prstGeom>
        </p:spPr>
        <p:txBody>
          <a:bodyPr wrap="square">
            <a:spAutoFit/>
          </a:bodyPr>
          <a:lstStyle/>
          <a:p>
            <a:r>
              <a:rPr lang="es-ES" sz="2400" dirty="0">
                <a:latin typeface="Calibri" pitchFamily="34" charset="0"/>
              </a:rPr>
              <a:t>La estructura de datos del modelo jerárquico es como un árbol de registros, con cada registro que tiene un registro paternal y muchos hijos, el modelo de red permite a cada registro tener múltiples registros paternales y de Hijos, formando una estructura de enrejado.</a:t>
            </a:r>
          </a:p>
          <a:p>
            <a:r>
              <a:rPr lang="es-ES" sz="2400" dirty="0">
                <a:latin typeface="Calibri" pitchFamily="34" charset="0"/>
              </a:rPr>
              <a:t>El argumento principal a favor del modelo de red, en comparación con el modelo jerárquico, era que permitió un modelado más natural de relaciones entre entidades. Aunque el modelo extensamente fuera puesto en práctica y usado, esto falló en hacerse dominante por dos motivos principales. En primer lugar, la IBM decidió atenerse al modelo jerárquico con extensiones de semired en sus productos establecidos como IMS Y DL/I. </a:t>
            </a:r>
          </a:p>
        </p:txBody>
      </p:sp>
    </p:spTree>
    <p:extLst>
      <p:ext uri="{BB962C8B-B14F-4D97-AF65-F5344CB8AC3E}">
        <p14:creationId xmlns:p14="http://schemas.microsoft.com/office/powerpoint/2010/main" val="3181634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2252771"/>
            <a:ext cx="6750496" cy="1200329"/>
          </a:xfrm>
          <a:prstGeom prst="rect">
            <a:avLst/>
          </a:prstGeom>
        </p:spPr>
        <p:txBody>
          <a:bodyPr wrap="square">
            <a:spAutoFit/>
          </a:bodyPr>
          <a:lstStyle/>
          <a:p>
            <a:r>
              <a:rPr lang="es-ES" dirty="0">
                <a:latin typeface="Calibri" pitchFamily="34" charset="0"/>
              </a:rPr>
              <a:t>El modelo relacional para la gestión de una base de datos es un modelo de datos basado en la lógica de predicados y en la teoría de conjuntos. Es el modelo más utilizado en la actualidad para modelar problemas reales y administrar datos dinámicamente.</a:t>
            </a:r>
            <a:endParaRPr lang="es-CO" dirty="0">
              <a:latin typeface="Calibri" pitchFamily="34" charset="0"/>
            </a:endParaRPr>
          </a:p>
        </p:txBody>
      </p:sp>
      <p:sp>
        <p:nvSpPr>
          <p:cNvPr id="3" name="2 Rectángulo"/>
          <p:cNvSpPr/>
          <p:nvPr/>
        </p:nvSpPr>
        <p:spPr>
          <a:xfrm>
            <a:off x="1115616" y="667487"/>
            <a:ext cx="6912768"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Modelo relacional.</a:t>
            </a:r>
            <a:endParaRPr lang="es-E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8843978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9000" r="-9000"/>
          </a:stretch>
        </a:blipFill>
        <a:effectLst/>
      </p:bgPr>
    </p:bg>
    <p:spTree>
      <p:nvGrpSpPr>
        <p:cNvPr id="1" name=""/>
        <p:cNvGrpSpPr/>
        <p:nvPr/>
      </p:nvGrpSpPr>
      <p:grpSpPr>
        <a:xfrm>
          <a:off x="0" y="0"/>
          <a:ext cx="0" cy="0"/>
          <a:chOff x="0" y="0"/>
          <a:chExt cx="0" cy="0"/>
        </a:xfrm>
      </p:grpSpPr>
      <p:sp>
        <p:nvSpPr>
          <p:cNvPr id="3" name="2 Rectángulo"/>
          <p:cNvSpPr/>
          <p:nvPr/>
        </p:nvSpPr>
        <p:spPr>
          <a:xfrm>
            <a:off x="1081723" y="236000"/>
            <a:ext cx="6912768"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Modelo relacional.</a:t>
            </a:r>
            <a:endParaRPr lang="es-E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3 Rectángulo"/>
          <p:cNvSpPr/>
          <p:nvPr/>
        </p:nvSpPr>
        <p:spPr>
          <a:xfrm>
            <a:off x="1084993" y="5085184"/>
            <a:ext cx="6640023"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Modelo jerárquico</a:t>
            </a:r>
            <a:endParaRPr lang="es-E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6" name="5 Rectángulo"/>
          <p:cNvSpPr/>
          <p:nvPr/>
        </p:nvSpPr>
        <p:spPr>
          <a:xfrm rot="17784250">
            <a:off x="2039468" y="2522306"/>
            <a:ext cx="4616192" cy="923330"/>
          </a:xfrm>
          <a:prstGeom prst="rect">
            <a:avLst/>
          </a:prstGeom>
          <a:noFill/>
        </p:spPr>
        <p:txBody>
          <a:bodyPr wrap="square" lIns="91440" tIns="45720" rIns="91440" bIns="45720">
            <a:spAutoFit/>
          </a:bodyPr>
          <a:lstStyle/>
          <a:p>
            <a:pPr algn="ctr"/>
            <a:r>
              <a:rPr lang="es-E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Modelo de red</a:t>
            </a:r>
            <a:endParaRPr lang="es-CO"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extLst>
      <p:ext uri="{BB962C8B-B14F-4D97-AF65-F5344CB8AC3E}">
        <p14:creationId xmlns:p14="http://schemas.microsoft.com/office/powerpoint/2010/main" val="18399752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571054"/>
            <a:ext cx="7596336" cy="2308324"/>
          </a:xfrm>
          <a:prstGeom prst="rect">
            <a:avLst/>
          </a:prstGeom>
        </p:spPr>
        <p:txBody>
          <a:bodyPr wrap="square">
            <a:spAutoFit/>
          </a:bodyPr>
          <a:lstStyle/>
          <a:p>
            <a:r>
              <a:rPr lang="es-ES" dirty="0">
                <a:latin typeface="Calibri" pitchFamily="34" charset="0"/>
              </a:rPr>
              <a:t>En este modelo todos los datos son almacenados en relaciones, y como cada relación es un conjunto de datos, el orden en el que éstos se almacenen no tiene relevancia (a diferencia de otros modelos como el jerárquico y el de red). Esto tiene la considerable ventaja de que es más fácil de entender y de utilizar por un usuario no experto. La información puede ser recuperada o almacenada por medio de consultas que ofrecen una amplia flexibilidad y poder para administrar la información.</a:t>
            </a:r>
          </a:p>
          <a:p>
            <a:r>
              <a:rPr lang="es-ES" dirty="0" smtClean="0">
                <a:latin typeface="Calibri" pitchFamily="34" charset="0"/>
              </a:rPr>
              <a:t>.</a:t>
            </a:r>
            <a:endParaRPr lang="es-ES" dirty="0">
              <a:latin typeface="Calibri" pitchFamily="34" charset="0"/>
            </a:endParaRPr>
          </a:p>
        </p:txBody>
      </p:sp>
      <p:sp>
        <p:nvSpPr>
          <p:cNvPr id="3" name="2 Rectángulo"/>
          <p:cNvSpPr/>
          <p:nvPr/>
        </p:nvSpPr>
        <p:spPr>
          <a:xfrm>
            <a:off x="395536" y="3152001"/>
            <a:ext cx="6624736" cy="1477328"/>
          </a:xfrm>
          <a:prstGeom prst="rect">
            <a:avLst/>
          </a:prstGeom>
        </p:spPr>
        <p:txBody>
          <a:bodyPr wrap="square">
            <a:spAutoFit/>
          </a:bodyPr>
          <a:lstStyle/>
          <a:p>
            <a:r>
              <a:rPr lang="es-ES" dirty="0" smtClean="0"/>
              <a:t>El modelo relacional. Red y jerárquico se </a:t>
            </a:r>
            <a:r>
              <a:rPr lang="es-ES" dirty="0"/>
              <a:t>utilizan para describir los datos en los modelos conceptual y físico. A diferencia de los modelos lógicos basados en objetos, se usan  para especificar la estructura lógica global de la BD y para proporcionar una descripción a nivel más alto de la implementación.</a:t>
            </a:r>
            <a:endParaRPr lang="es-CO" dirty="0"/>
          </a:p>
        </p:txBody>
      </p:sp>
    </p:spTree>
    <p:extLst>
      <p:ext uri="{BB962C8B-B14F-4D97-AF65-F5344CB8AC3E}">
        <p14:creationId xmlns:p14="http://schemas.microsoft.com/office/powerpoint/2010/main" val="27421179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Ángulos">
  <a:themeElements>
    <a:clrScheme name="Ángulo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Ángulo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Ángulo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72</TotalTime>
  <Words>308</Words>
  <Application>Microsoft Office PowerPoint</Application>
  <PresentationFormat>Presentación en pantalla (4:3)</PresentationFormat>
  <Paragraphs>32</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Ángulos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SECRETARIA DE EDUCACION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IE GABRIEL GARCIA MARQUEZ </dc:creator>
  <cp:lastModifiedBy>IE GABRIEL GARCIA MARQUEZ </cp:lastModifiedBy>
  <cp:revision>7</cp:revision>
  <dcterms:created xsi:type="dcterms:W3CDTF">2012-03-08T15:09:04Z</dcterms:created>
  <dcterms:modified xsi:type="dcterms:W3CDTF">2012-03-15T15:32:40Z</dcterms:modified>
</cp:coreProperties>
</file>